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2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ser" initials="X" lastIdx="1" clrIdx="0">
    <p:extLst>
      <p:ext uri="{19B8F6BF-5375-455C-9EA6-DF929625EA0E}">
        <p15:presenceInfo xmlns:p15="http://schemas.microsoft.com/office/powerpoint/2012/main" userId="X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A2095-178E-4E01-A2B5-AE5E40824148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F3CE1-DEA7-4C00-9164-3789CE04DF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0C413-B2D8-4541-AF1E-0F4BF158E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BE09D7-D009-4092-9826-FA183E3E6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FB4688-A735-48E9-8F43-8EB28297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4487-7B8C-4E1E-A273-48ECBBCCBF34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1EDA56-3DD7-4C02-A7CF-5209C959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B10AB3-2647-493E-A82F-A18DE2CA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4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DB09D-CFE3-44FF-BCC5-C5BEC10D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E29553-7915-455D-8873-4AA044A93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37A740-A21F-43FA-95CC-D997D83E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2AA5-CD37-46BD-9C30-1F765F08D54F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83D332-6E81-4639-9E28-633F3AFD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7C500-64E3-49F2-A74C-53DEB75D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01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591B8A-C75F-4824-9DD4-EE16D7318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06CA29-42D8-4B6E-BCBA-ABD2B4AAE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43C1E-C459-4305-B103-9FFFAF70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F7D26-5D43-40B2-A037-7438DFFDE273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C0AD18-EAD0-47A0-A484-632C85DE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FC1A90-820E-4DA8-B7C5-64242E1A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53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3D892-1A47-4487-8730-48891AE0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F72510-8FD3-469F-ADDF-6C201F7B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37572C-45F7-4FFA-AE6E-58D30798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E01-BE6F-4017-A34E-9B3045E8E7C7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5DD1B-1D8B-42CF-BCBF-2A446DCA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5A5347-7C6C-4756-9D87-5851C614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99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0F074-7E0C-4FD9-A680-2631F975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5864AB-2C99-4AEB-9E55-44BE3DB7F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25309-4F2A-4006-B0E1-0B18364E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C7F0-C686-4F4B-A183-74C16307ADF2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10214-CEB8-4BAA-8AF7-BCCE032E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7D64EB-13C2-4B3E-AC10-D4D85B75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4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A347C-4FD3-43BC-BC4E-32CBB0F2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BB2F17-ECD3-4ADF-AACA-0C41E28B0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504C4B-0AF8-482F-A5C4-65E447C91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AC2D93-C584-4EF8-9FE1-94AD85F5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BF6F-5538-4BFD-868C-F2AA716AA263}" type="datetime1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C3176A-0FE8-42EB-A689-E36AB3A4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BC77B2-0EAA-4709-AE4A-00575BD0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24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FF38C-2AB1-4F85-B4AA-0CB6FC82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1B2946-9740-423A-8114-0DEEF0B3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F8E463-FED1-4F5E-9744-1EBCBE8C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A29048-0ED3-41B1-83D3-BBDC0080E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95FBDB-862C-4E3D-B90A-5A30AD005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A7285D-195B-4ED5-8259-BBCDB179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89F7-4A89-49F8-8990-7E024142CA18}" type="datetime1">
              <a:rPr lang="ru-RU" smtClean="0"/>
              <a:t>21.11.2018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599B0CA-084B-4BF5-A4BD-0A93B28A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C97D70-57DD-4B3A-8941-0C1510C2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51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B4FEB-06B8-4D28-BFA5-97EDF10A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D6F3CB-18FF-40C3-B9B4-BE6059AB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4C4E-02C1-4EF3-90AA-B8E3890141E2}" type="datetime1">
              <a:rPr lang="ru-RU" smtClean="0"/>
              <a:t>21.11.2018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85BED6-5CB1-4719-BF1C-8CA842B7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9B1E4F-14C6-4494-9640-431BD19B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9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16FF0E-3175-4CBA-9318-C77973CF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CEB-7FBC-4AE8-A147-E72C8F11807F}" type="datetime1">
              <a:rPr lang="ru-RU" smtClean="0"/>
              <a:t>21.11.2018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292F38-A112-4BC8-AB9D-3F9C498B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EB1D1F-5197-4F1B-A09A-CB9FD342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2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28D12-3FF2-43F9-BA37-489EDFE5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60FF5-C2AE-42E4-9B77-DB7B862E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060309-A8E7-4AA3-97BC-8CE878365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DAFA1-E820-4263-BEA9-618820A7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8337-B6EE-44A6-BBBB-6A8EB6A0B12E}" type="datetime1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9952DC-E72D-455B-BACE-C711270A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85B55B-E1E7-46B9-95DD-1ABDBB7D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86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3D8FF-1B0E-493D-B52B-ED2411C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087A5D-4636-4E82-8DA5-53380999D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044D7D-2842-4124-9566-3A2EE402D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EB6119-5F9B-49A7-A3F2-1ECD92D4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28CAC-C7B8-4C2C-A286-5691DAFD7069}" type="datetime1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83E63C-0D87-4EED-BB67-423FEF4F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9F2A0E-6C0B-4C4E-9B1E-1CA97FAA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06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38A6A-D737-4690-8806-304A60B1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0A1CBE-47D3-4408-8368-728FE76BB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6F9753-0CB5-489D-990F-49C6E9577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4C49-3E81-4154-A648-8B4BCD18AA2B}" type="datetime1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4183B-CC9B-4C83-A97E-05EC0B6A9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C98504-02CD-4425-8127-93BC1776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2E7B-A22A-4C5D-89F0-81DFBE238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5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E61F14-61EB-4CFC-B649-AF3DC653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079455" y="212844"/>
            <a:ext cx="8033089" cy="64323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0EB52-B7E5-497F-B704-EC1E296C0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Робот </a:t>
            </a:r>
            <a:br>
              <a:rPr lang="en-US" b="1" dirty="0"/>
            </a:br>
            <a:r>
              <a:rPr lang="ru-RU" b="1" dirty="0"/>
              <a:t>телеприсутствия </a:t>
            </a:r>
            <a:r>
              <a:rPr lang="en-US" b="1" dirty="0"/>
              <a:t>ElcBot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BEA35A-BF3D-46C6-BCEB-B780100BD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7396"/>
            <a:ext cx="9144000" cy="2647760"/>
          </a:xfrm>
        </p:spPr>
        <p:txBody>
          <a:bodyPr>
            <a:normAutofit lnSpcReduction="10000"/>
          </a:bodyPr>
          <a:lstStyle/>
          <a:p>
            <a:pPr algn="r"/>
            <a:r>
              <a:rPr lang="ru-RU" b="1" dirty="0"/>
              <a:t>Поляков Игорь, </a:t>
            </a:r>
          </a:p>
          <a:p>
            <a:pPr algn="r"/>
            <a:r>
              <a:rPr lang="ru-RU" b="1" dirty="0"/>
              <a:t>НГТУ им. Р. Е. Алексеева, ИРИТ</a:t>
            </a:r>
          </a:p>
          <a:p>
            <a:pPr algn="r"/>
            <a:endParaRPr lang="ru-RU" b="1" dirty="0"/>
          </a:p>
          <a:p>
            <a:pPr algn="r"/>
            <a:endParaRPr lang="ru-RU" b="1" dirty="0"/>
          </a:p>
          <a:p>
            <a:endParaRPr lang="ru-RU" b="1" dirty="0"/>
          </a:p>
          <a:p>
            <a:r>
              <a:rPr lang="ru-RU" b="1" dirty="0"/>
              <a:t>Нижний Новгород, 2018</a:t>
            </a:r>
          </a:p>
        </p:txBody>
      </p:sp>
      <p:pic>
        <p:nvPicPr>
          <p:cNvPr id="1026" name="Picture 2" descr="Portfolio">
            <a:extLst>
              <a:ext uri="{FF2B5EF4-FFF2-40B4-BE49-F238E27FC236}">
                <a16:creationId xmlns:a16="http://schemas.microsoft.com/office/drawing/2014/main" id="{3EB8A1A7-AB71-4CEC-94B3-BAD2C200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E30CAA-4477-477E-BCB8-91E17388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88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37FD1-51B6-40B1-89B8-6C1D19A2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F8BE13-1B63-43F8-80B2-57B48311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81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Предпосылки разработки проекта </a:t>
            </a:r>
            <a:r>
              <a:rPr lang="ru-RU" dirty="0"/>
              <a:t>–</a:t>
            </a:r>
            <a:r>
              <a:rPr lang="ru-RU" b="1" dirty="0"/>
              <a:t> </a:t>
            </a:r>
            <a:r>
              <a:rPr lang="ru-RU" dirty="0"/>
              <a:t>государственная программа Российской Федерации «Доступная среда» на 2011-2020 годы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Цель проекта</a:t>
            </a:r>
            <a:r>
              <a:rPr lang="ru-RU" dirty="0"/>
              <a:t> – повышение качества образования школьников с ограниченными возможностями здоровья</a:t>
            </a:r>
          </a:p>
        </p:txBody>
      </p:sp>
      <p:pic>
        <p:nvPicPr>
          <p:cNvPr id="4" name="Picture 2" descr="Portfolio">
            <a:extLst>
              <a:ext uri="{FF2B5EF4-FFF2-40B4-BE49-F238E27FC236}">
                <a16:creationId xmlns:a16="http://schemas.microsoft.com/office/drawing/2014/main" id="{D2A2D614-E9C8-45F1-B37C-F99CC464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2962F4-2384-4A9E-8AFA-0D585C07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2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59461B-3A6C-4F86-95D0-F1525B013AA4}"/>
              </a:ext>
            </a:extLst>
          </p:cNvPr>
          <p:cNvSpPr/>
          <p:nvPr/>
        </p:nvSpPr>
        <p:spPr>
          <a:xfrm>
            <a:off x="7990024" y="6308209"/>
            <a:ext cx="306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Робот телеприсутствия </a:t>
            </a:r>
            <a:r>
              <a:rPr lang="en-US" dirty="0"/>
              <a:t>ElcBot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541AFC-8330-449D-A0C9-69B86E67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652" y="1027906"/>
            <a:ext cx="2674955" cy="51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D9393-FB2A-4807-BB3E-C9CC06C9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Техническая реализация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6D855C-E936-4A57-AC58-A8C83909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Picture 2" descr="Portfolio">
            <a:extLst>
              <a:ext uri="{FF2B5EF4-FFF2-40B4-BE49-F238E27FC236}">
                <a16:creationId xmlns:a16="http://schemas.microsoft.com/office/drawing/2014/main" id="{6A9B7B51-938E-412B-BDA3-68B578CC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385985-FB8D-41B1-916D-F002846F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42" y="1664869"/>
            <a:ext cx="6021759" cy="461074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319ACE-D700-42E6-A8A5-9E82319DE424}"/>
              </a:ext>
            </a:extLst>
          </p:cNvPr>
          <p:cNvSpPr/>
          <p:nvPr/>
        </p:nvSpPr>
        <p:spPr>
          <a:xfrm>
            <a:off x="8141825" y="1694213"/>
            <a:ext cx="35254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Оператор:</a:t>
            </a:r>
          </a:p>
          <a:p>
            <a:pPr marL="342900" indent="-342900">
              <a:buAutoNum type="arabicPeriod"/>
            </a:pPr>
            <a:r>
              <a:rPr lang="ru-RU" dirty="0"/>
              <a:t>Компьютер;</a:t>
            </a:r>
          </a:p>
          <a:p>
            <a:pPr marL="342900" indent="-342900">
              <a:buAutoNum type="arabicPeriod"/>
            </a:pPr>
            <a:r>
              <a:rPr lang="ru-RU" dirty="0"/>
              <a:t>Веб-камера; </a:t>
            </a:r>
          </a:p>
          <a:p>
            <a:pPr marL="342900" indent="-342900">
              <a:buAutoNum type="arabicPeriod"/>
            </a:pPr>
            <a:r>
              <a:rPr lang="ru-RU" dirty="0"/>
              <a:t>Микрофон.</a:t>
            </a:r>
          </a:p>
          <a:p>
            <a:endParaRPr lang="ru-RU" dirty="0"/>
          </a:p>
          <a:p>
            <a:r>
              <a:rPr lang="ru-RU" b="1" dirty="0"/>
              <a:t>Робот:</a:t>
            </a:r>
          </a:p>
          <a:p>
            <a:r>
              <a:rPr lang="ru-RU" dirty="0"/>
              <a:t>1. Одноплатный компьютер;</a:t>
            </a:r>
            <a:endParaRPr lang="en-US" dirty="0"/>
          </a:p>
          <a:p>
            <a:r>
              <a:rPr lang="ru-RU" dirty="0"/>
              <a:t>2. Веб-камера;</a:t>
            </a:r>
          </a:p>
          <a:p>
            <a:r>
              <a:rPr lang="ru-RU" dirty="0"/>
              <a:t>3. Микрофон;</a:t>
            </a:r>
          </a:p>
          <a:p>
            <a:r>
              <a:rPr lang="ru-RU" dirty="0"/>
              <a:t>4. </a:t>
            </a:r>
            <a:r>
              <a:rPr lang="en-US" dirty="0"/>
              <a:t>Kinect;</a:t>
            </a:r>
          </a:p>
          <a:p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Сенсоры для обнаружения столкновений;</a:t>
            </a:r>
          </a:p>
          <a:p>
            <a:r>
              <a:rPr lang="ru-RU" dirty="0"/>
              <a:t>6. Колёсный движитель.</a:t>
            </a:r>
          </a:p>
          <a:p>
            <a:endParaRPr lang="ru-RU" dirty="0"/>
          </a:p>
          <a:p>
            <a:r>
              <a:rPr lang="ru-RU" dirty="0"/>
              <a:t>Предполагаемая стоимость – </a:t>
            </a:r>
          </a:p>
          <a:p>
            <a:r>
              <a:rPr lang="ru-RU" dirty="0"/>
              <a:t>45 000 рублей.</a:t>
            </a:r>
          </a:p>
        </p:txBody>
      </p:sp>
    </p:spTree>
    <p:extLst>
      <p:ext uri="{BB962C8B-B14F-4D97-AF65-F5344CB8AC3E}">
        <p14:creationId xmlns:p14="http://schemas.microsoft.com/office/powerpoint/2010/main" val="13628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5066F-B1B5-475C-A9EB-72920CF0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/>
              <a:t>Конкуренты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08CE60-1516-44BF-BD24-33B31193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32E7B-A22A-4C5D-89F0-81DFBE238CE4}" type="slidenum">
              <a:rPr lang="ru-RU" smtClean="0"/>
              <a:t>4</a:t>
            </a:fld>
            <a:endParaRPr lang="ru-RU"/>
          </a:p>
        </p:txBody>
      </p:sp>
      <p:pic>
        <p:nvPicPr>
          <p:cNvPr id="7" name="Picture 2" descr="Portfolio">
            <a:extLst>
              <a:ext uri="{FF2B5EF4-FFF2-40B4-BE49-F238E27FC236}">
                <a16:creationId xmlns:a16="http://schemas.microsoft.com/office/drawing/2014/main" id="{9B0031C2-304A-4BA2-9AD2-C4B7CC1B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852CD8-BC87-49D5-9D3E-8FFB141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8" y="1728787"/>
            <a:ext cx="1242527" cy="34004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375A8D-2CC7-4148-852B-F74CDA68A303}"/>
              </a:ext>
            </a:extLst>
          </p:cNvPr>
          <p:cNvSpPr/>
          <p:nvPr/>
        </p:nvSpPr>
        <p:spPr>
          <a:xfrm>
            <a:off x="0" y="4972253"/>
            <a:ext cx="3181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Webot</a:t>
            </a:r>
            <a:r>
              <a:rPr lang="ru-RU" sz="1600" dirty="0"/>
              <a:t> </a:t>
            </a:r>
            <a:r>
              <a:rPr lang="en-US" sz="1600" dirty="0"/>
              <a:t>(wicron.com)</a:t>
            </a:r>
          </a:p>
          <a:p>
            <a:pPr algn="ctr"/>
            <a:r>
              <a:rPr lang="en-US" sz="1600" dirty="0" err="1"/>
              <a:t>Wicron</a:t>
            </a:r>
            <a:r>
              <a:rPr lang="en-US" sz="1600" dirty="0"/>
              <a:t> </a:t>
            </a:r>
            <a:r>
              <a:rPr lang="ru-RU" sz="1600" dirty="0"/>
              <a:t>(Москва)</a:t>
            </a:r>
          </a:p>
          <a:p>
            <a:pPr algn="ctr"/>
            <a:r>
              <a:rPr lang="ru-RU" sz="1600" dirty="0"/>
              <a:t>Стоимость: от 300 000 р</a:t>
            </a:r>
            <a:r>
              <a:rPr lang="en-US" sz="1600" dirty="0"/>
              <a:t>.</a:t>
            </a:r>
            <a:endParaRPr lang="ru-RU" sz="1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CA3C22-7F92-48D0-BC4E-7B8DB533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83" y="1728787"/>
            <a:ext cx="1082821" cy="298328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29F5D9-4BD7-451D-A40B-CB4978AAA7ED}"/>
              </a:ext>
            </a:extLst>
          </p:cNvPr>
          <p:cNvSpPr/>
          <p:nvPr/>
        </p:nvSpPr>
        <p:spPr>
          <a:xfrm>
            <a:off x="9429507" y="4972253"/>
            <a:ext cx="22967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/>
              <a:t>BotEyes</a:t>
            </a:r>
            <a:r>
              <a:rPr lang="ru-RU" sz="1600" dirty="0"/>
              <a:t> </a:t>
            </a:r>
            <a:r>
              <a:rPr lang="en-US" sz="1600" dirty="0"/>
              <a:t>(www.reallab.ru)</a:t>
            </a:r>
          </a:p>
          <a:p>
            <a:pPr algn="ctr"/>
            <a:r>
              <a:rPr lang="ru-RU" sz="1600" dirty="0"/>
              <a:t>НИЛ АП</a:t>
            </a:r>
            <a:r>
              <a:rPr lang="en-US" sz="1600" dirty="0"/>
              <a:t> </a:t>
            </a:r>
            <a:r>
              <a:rPr lang="ru-RU" sz="1600" dirty="0"/>
              <a:t>(Таганрог)</a:t>
            </a:r>
          </a:p>
          <a:p>
            <a:pPr algn="ctr"/>
            <a:r>
              <a:rPr lang="ru-RU" sz="1600" dirty="0"/>
              <a:t>Стоимость: от 40 000 р</a:t>
            </a:r>
            <a:r>
              <a:rPr lang="en-US" sz="1600" dirty="0"/>
              <a:t>.</a:t>
            </a:r>
            <a:endParaRPr lang="ru-RU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8E9BAA-4E40-471F-99F1-57FF3013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31" y="1705644"/>
            <a:ext cx="1465655" cy="316357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50B0B32-D98A-424B-B77F-216FD04644B0}"/>
              </a:ext>
            </a:extLst>
          </p:cNvPr>
          <p:cNvSpPr/>
          <p:nvPr/>
        </p:nvSpPr>
        <p:spPr>
          <a:xfrm>
            <a:off x="5738385" y="4972254"/>
            <a:ext cx="3536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Padbot</a:t>
            </a:r>
            <a:r>
              <a:rPr lang="en-US" sz="1600" dirty="0"/>
              <a:t> U1</a:t>
            </a:r>
            <a:r>
              <a:rPr lang="ru-RU" sz="1600" dirty="0"/>
              <a:t> </a:t>
            </a:r>
            <a:r>
              <a:rPr lang="en-US" sz="1600" dirty="0"/>
              <a:t>(padbot.ru)</a:t>
            </a:r>
          </a:p>
          <a:p>
            <a:pPr algn="ctr"/>
            <a:r>
              <a:rPr lang="en-US" sz="1600" dirty="0"/>
              <a:t>PB ROBOTS </a:t>
            </a:r>
            <a:r>
              <a:rPr lang="ru-RU" sz="1600" dirty="0"/>
              <a:t>(Москва)</a:t>
            </a:r>
          </a:p>
          <a:p>
            <a:pPr algn="ctr"/>
            <a:r>
              <a:rPr lang="ru-RU" sz="1600" dirty="0"/>
              <a:t>Стоимость: от </a:t>
            </a:r>
            <a:r>
              <a:rPr lang="en-US" sz="1600" dirty="0"/>
              <a:t>4</a:t>
            </a:r>
            <a:r>
              <a:rPr lang="ru-RU" sz="1600" dirty="0"/>
              <a:t>0 000 р</a:t>
            </a:r>
            <a:r>
              <a:rPr lang="en-US" sz="1600" dirty="0"/>
              <a:t>.</a:t>
            </a:r>
            <a:endParaRPr lang="ru-RU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FACB2B-254A-41AB-A6A6-4ABAF972C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342" y="1763737"/>
            <a:ext cx="1862292" cy="304738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9E7020-3ACA-4F1B-B610-CB4AD6D8C6EE}"/>
              </a:ext>
            </a:extLst>
          </p:cNvPr>
          <p:cNvSpPr/>
          <p:nvPr/>
        </p:nvSpPr>
        <p:spPr>
          <a:xfrm>
            <a:off x="2901664" y="4975071"/>
            <a:ext cx="3181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R.Bot</a:t>
            </a:r>
            <a:r>
              <a:rPr lang="ru-RU" sz="1600" dirty="0"/>
              <a:t> </a:t>
            </a:r>
            <a:r>
              <a:rPr lang="en-US" sz="1600" dirty="0"/>
              <a:t>(rbot.ru)</a:t>
            </a:r>
          </a:p>
          <a:p>
            <a:pPr algn="ctr"/>
            <a:r>
              <a:rPr lang="en-US" sz="1600" dirty="0" err="1"/>
              <a:t>R.Bot</a:t>
            </a:r>
            <a:r>
              <a:rPr lang="en-US" sz="1600" dirty="0"/>
              <a:t> </a:t>
            </a:r>
            <a:r>
              <a:rPr lang="ru-RU" sz="1600" dirty="0"/>
              <a:t>(Москва)</a:t>
            </a:r>
          </a:p>
          <a:p>
            <a:pPr algn="ctr"/>
            <a:r>
              <a:rPr lang="ru-RU" sz="1600" dirty="0"/>
              <a:t>Стоимость: от 3</a:t>
            </a:r>
            <a:r>
              <a:rPr lang="en-US" sz="1600" dirty="0"/>
              <a:t>80</a:t>
            </a:r>
            <a:r>
              <a:rPr lang="ru-RU" sz="1600" dirty="0"/>
              <a:t> 000 р</a:t>
            </a:r>
            <a:r>
              <a:rPr lang="en-US" sz="1600" dirty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5213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17749-F2EC-4DB5-BEE2-8D536B55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Уникальность робота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1100A9-CAB9-4B45-A076-F0A2E180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32E7B-A22A-4C5D-89F0-81DFBE238CE4}" type="slidenum">
              <a:rPr lang="ru-RU" smtClean="0"/>
              <a:t>5</a:t>
            </a:fld>
            <a:endParaRPr lang="ru-RU"/>
          </a:p>
        </p:txBody>
      </p:sp>
      <p:pic>
        <p:nvPicPr>
          <p:cNvPr id="5" name="Picture 2" descr="Portfolio">
            <a:extLst>
              <a:ext uri="{FF2B5EF4-FFF2-40B4-BE49-F238E27FC236}">
                <a16:creationId xmlns:a16="http://schemas.microsoft.com/office/drawing/2014/main" id="{EBB1B776-52A5-45E6-8F62-787F2484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4DC615-088B-4506-B801-384757DC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82" y="1464227"/>
            <a:ext cx="9668034" cy="41341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A42422-BA11-47B8-BE08-357B5E27D42A}"/>
              </a:ext>
            </a:extLst>
          </p:cNvPr>
          <p:cNvSpPr/>
          <p:nvPr/>
        </p:nvSpPr>
        <p:spPr>
          <a:xfrm>
            <a:off x="1767270" y="5711667"/>
            <a:ext cx="2610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Распознавание голоса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C21EF7-410D-44E8-82D6-9F53E8F10FBB}"/>
              </a:ext>
            </a:extLst>
          </p:cNvPr>
          <p:cNvSpPr/>
          <p:nvPr/>
        </p:nvSpPr>
        <p:spPr>
          <a:xfrm>
            <a:off x="4968472" y="5711667"/>
            <a:ext cx="2658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Компьютерное зрение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07EC25-D13C-4EA8-A5AF-54D260524A1F}"/>
              </a:ext>
            </a:extLst>
          </p:cNvPr>
          <p:cNvSpPr/>
          <p:nvPr/>
        </p:nvSpPr>
        <p:spPr>
          <a:xfrm>
            <a:off x="7974567" y="5711667"/>
            <a:ext cx="2879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Навигация в помещении</a:t>
            </a:r>
          </a:p>
        </p:txBody>
      </p:sp>
    </p:spTree>
    <p:extLst>
      <p:ext uri="{BB962C8B-B14F-4D97-AF65-F5344CB8AC3E}">
        <p14:creationId xmlns:p14="http://schemas.microsoft.com/office/powerpoint/2010/main" val="390138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05F78-A5FF-47B2-A1D6-DB7CBD79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Рынок продаж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97E2FA-3369-43DE-9E56-3478F3C1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6</a:t>
            </a:fld>
            <a:endParaRPr lang="ru-RU"/>
          </a:p>
        </p:txBody>
      </p:sp>
      <p:pic>
        <p:nvPicPr>
          <p:cNvPr id="5" name="Picture 2" descr="Portfolio">
            <a:extLst>
              <a:ext uri="{FF2B5EF4-FFF2-40B4-BE49-F238E27FC236}">
                <a16:creationId xmlns:a16="http://schemas.microsoft.com/office/drawing/2014/main" id="{53243B41-2D02-4DEC-9594-606ABEE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93ED41-828B-4D50-AACA-C4019EFC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4163"/>
            <a:ext cx="5953405" cy="516731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A50CDB-B137-4C14-B6DC-DEC1E72950C6}"/>
              </a:ext>
            </a:extLst>
          </p:cNvPr>
          <p:cNvSpPr/>
          <p:nvPr/>
        </p:nvSpPr>
        <p:spPr>
          <a:xfrm>
            <a:off x="7892567" y="2728753"/>
            <a:ext cx="365632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Количество школ*:</a:t>
            </a:r>
          </a:p>
          <a:p>
            <a:pPr marL="342900" indent="-342900">
              <a:buAutoNum type="arabicPeriod"/>
            </a:pPr>
            <a:r>
              <a:rPr lang="ru-RU" dirty="0"/>
              <a:t>Нижний Новгород – 166;</a:t>
            </a:r>
          </a:p>
          <a:p>
            <a:pPr marL="342900" indent="-342900">
              <a:buAutoNum type="arabicPeriod"/>
            </a:pPr>
            <a:r>
              <a:rPr lang="ru-RU" dirty="0"/>
              <a:t>Нижегородская область – 1000;</a:t>
            </a:r>
          </a:p>
          <a:p>
            <a:pPr marL="342900" indent="-342900">
              <a:buAutoNum type="arabicPeriod"/>
            </a:pPr>
            <a:r>
              <a:rPr lang="ru-RU" dirty="0"/>
              <a:t>Российская Федерация – 17000.</a:t>
            </a:r>
          </a:p>
          <a:p>
            <a:r>
              <a:rPr lang="ru-RU" dirty="0"/>
              <a:t>* - грубая оценка.</a:t>
            </a:r>
          </a:p>
        </p:txBody>
      </p:sp>
    </p:spTree>
    <p:extLst>
      <p:ext uri="{BB962C8B-B14F-4D97-AF65-F5344CB8AC3E}">
        <p14:creationId xmlns:p14="http://schemas.microsoft.com/office/powerpoint/2010/main" val="423279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344F7-284D-473D-8854-AF0C8E5F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Планируемые результаты внедрения робота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565C7-269E-4CEF-996D-A0BD13EE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7</a:t>
            </a:fld>
            <a:endParaRPr lang="ru-RU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0F2E1C-4F3B-4DDA-8F0A-A9E49A0A22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015" y="1455241"/>
            <a:ext cx="6778080" cy="460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2600" dirty="0"/>
              <a:t>1. Повышение качества образования школьников с ограниченными возможностями;</a:t>
            </a:r>
          </a:p>
          <a:p>
            <a:pPr marL="0" indent="0">
              <a:buNone/>
            </a:pPr>
            <a:r>
              <a:rPr lang="ru-RU" sz="2600" dirty="0"/>
              <a:t>2. Повышение эффективности социализации детей с ограниченными возможностями;</a:t>
            </a:r>
          </a:p>
          <a:p>
            <a:pPr marL="0" indent="0">
              <a:buNone/>
            </a:pPr>
            <a:r>
              <a:rPr lang="ru-RU" sz="2600" dirty="0"/>
              <a:t>3. Экономия рабочего времени учителей, занимающихся обучением детей на дому;</a:t>
            </a:r>
          </a:p>
          <a:p>
            <a:pPr marL="0" indent="0">
              <a:buNone/>
            </a:pPr>
            <a:r>
              <a:rPr lang="ru-RU" sz="2600" dirty="0"/>
              <a:t>4. Повышение рейтинга образовательного учреждения, использующего в учебном процессе разработки в области робототехники.</a:t>
            </a:r>
            <a:endParaRPr kumimoji="0" lang="ru-RU" altLang="ru-RU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Portfolio">
            <a:extLst>
              <a:ext uri="{FF2B5EF4-FFF2-40B4-BE49-F238E27FC236}">
                <a16:creationId xmlns:a16="http://schemas.microsoft.com/office/drawing/2014/main" id="{D2465E8C-6B0B-4633-9CCE-EC523C19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7614A7-8A79-4A5E-9D16-62422BD7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39" y="1602564"/>
            <a:ext cx="5563546" cy="44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5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286E7-DE61-4644-A998-1A926462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Медиа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03A88B-6C43-4917-87A6-D4D99A09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887" y="1531226"/>
            <a:ext cx="2751429" cy="4557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YouTube </a:t>
            </a:r>
            <a:r>
              <a:rPr lang="ru-RU" dirty="0"/>
              <a:t>канал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A91BC5-5333-4ADB-A088-375B6A21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8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2D96B8C-60FB-4B54-A2A7-C2DCB94E845F}"/>
              </a:ext>
            </a:extLst>
          </p:cNvPr>
          <p:cNvSpPr txBox="1">
            <a:spLocks/>
          </p:cNvSpPr>
          <p:nvPr/>
        </p:nvSpPr>
        <p:spPr>
          <a:xfrm>
            <a:off x="8687506" y="1560695"/>
            <a:ext cx="2589387" cy="50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Instagram </a:t>
            </a:r>
            <a:r>
              <a:rPr lang="ru-RU" dirty="0"/>
              <a:t>блог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098" name="Picture 2" descr="http://qrcoder.ru/code/?https%3A%2F%2Fwww.instagram.com%2Ftinyroboticsteam%2F&amp;4&amp;0">
            <a:extLst>
              <a:ext uri="{FF2B5EF4-FFF2-40B4-BE49-F238E27FC236}">
                <a16:creationId xmlns:a16="http://schemas.microsoft.com/office/drawing/2014/main" id="{994DE78B-9468-4852-9B97-78712E77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950" y="522986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qrcoder.ru/code/?https%3A%2F%2Fwww.youtube.com%2Fchannel%2FUCov4Y7xGLQ3mt8ctQ4jSBpg%3Fview_as%3Dsubscriber&amp;4&amp;0">
            <a:extLst>
              <a:ext uri="{FF2B5EF4-FFF2-40B4-BE49-F238E27FC236}">
                <a16:creationId xmlns:a16="http://schemas.microsoft.com/office/drawing/2014/main" id="{D62880F0-D0B8-4FD7-9BEF-E066ED24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52" y="494673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E49B82-F050-4B01-BE94-DAF77BE7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05" y="2166911"/>
            <a:ext cx="5720795" cy="2811300"/>
          </a:xfrm>
          <a:prstGeom prst="rect">
            <a:avLst/>
          </a:prstGeom>
        </p:spPr>
      </p:pic>
      <p:pic>
        <p:nvPicPr>
          <p:cNvPr id="4102" name="Picture 6" descr="ÐÐ°ÑÑÐ¸Ð½ÐºÐ¸ Ð¿Ð¾ Ð·Ð°Ð¿ÑÐ¾ÑÑ Ð»Ð¾Ð³Ð¾ÑÐ¸Ð¿ youtube">
            <a:extLst>
              <a:ext uri="{FF2B5EF4-FFF2-40B4-BE49-F238E27FC236}">
                <a16:creationId xmlns:a16="http://schemas.microsoft.com/office/drawing/2014/main" id="{2DD47577-A4F8-4701-832D-D36189598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87" y="1395513"/>
            <a:ext cx="908579" cy="68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ÐÐ°ÑÑÐ¸Ð½ÐºÐ¸ Ð¿Ð¾ Ð·Ð°Ð¿ÑÐ¾ÑÑ Ð»Ð¾Ð³Ð¾ÑÐ¸Ð¿ instagram">
            <a:extLst>
              <a:ext uri="{FF2B5EF4-FFF2-40B4-BE49-F238E27FC236}">
                <a16:creationId xmlns:a16="http://schemas.microsoft.com/office/drawing/2014/main" id="{51916B0B-E29A-4BC9-A6AC-0D97950F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684" y="1635393"/>
            <a:ext cx="350919" cy="35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37C6B-C32A-486E-B1F6-EA9CB4941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128" y="2205038"/>
            <a:ext cx="3385744" cy="3084945"/>
          </a:xfrm>
          <a:prstGeom prst="rect">
            <a:avLst/>
          </a:prstGeom>
        </p:spPr>
      </p:pic>
      <p:pic>
        <p:nvPicPr>
          <p:cNvPr id="12" name="Picture 2" descr="Portfolio">
            <a:extLst>
              <a:ext uri="{FF2B5EF4-FFF2-40B4-BE49-F238E27FC236}">
                <a16:creationId xmlns:a16="http://schemas.microsoft.com/office/drawing/2014/main" id="{356CFA78-0B0D-417A-8261-D7CEA9ED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2141F7-5063-4991-A834-EA039871F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ru-RU" sz="6000" dirty="0"/>
          </a:p>
          <a:p>
            <a:pPr marL="0" indent="0" algn="ctr">
              <a:buNone/>
            </a:pPr>
            <a:r>
              <a:rPr lang="ru-RU" sz="6000" dirty="0"/>
              <a:t>Спасибо за внимание!!!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32730E-90E9-4CF4-A26C-96B14DBB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32E7B-A22A-4C5D-89F0-81DFBE238CE4}" type="slidenum">
              <a:rPr lang="ru-RU" smtClean="0"/>
              <a:t>9</a:t>
            </a:fld>
            <a:endParaRPr lang="ru-RU"/>
          </a:p>
        </p:txBody>
      </p:sp>
      <p:pic>
        <p:nvPicPr>
          <p:cNvPr id="5" name="Picture 2" descr="Portfolio">
            <a:extLst>
              <a:ext uri="{FF2B5EF4-FFF2-40B4-BE49-F238E27FC236}">
                <a16:creationId xmlns:a16="http://schemas.microsoft.com/office/drawing/2014/main" id="{32DD0907-934F-4D1F-8C91-1FD8F068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798"/>
            <a:ext cx="968618" cy="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15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282</Words>
  <Application>Microsoft Office PowerPoint</Application>
  <PresentationFormat>Широкоэкранный</PresentationFormat>
  <Paragraphs>70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Робот  телеприсутствия ElcBot</vt:lpstr>
      <vt:lpstr>Актуальность проекта</vt:lpstr>
      <vt:lpstr>Техническая реализация</vt:lpstr>
      <vt:lpstr>Конкуренты</vt:lpstr>
      <vt:lpstr>Уникальность робота</vt:lpstr>
      <vt:lpstr>Рынок продаж</vt:lpstr>
      <vt:lpstr>Планируемые результаты внедрения робота</vt:lpstr>
      <vt:lpstr>Медиа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XUser</dc:creator>
  <cp:lastModifiedBy>XUser</cp:lastModifiedBy>
  <cp:revision>128</cp:revision>
  <dcterms:created xsi:type="dcterms:W3CDTF">2018-11-20T19:10:13Z</dcterms:created>
  <dcterms:modified xsi:type="dcterms:W3CDTF">2018-11-21T20:55:11Z</dcterms:modified>
</cp:coreProperties>
</file>